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sldIdLst>
    <p:sldId id="329" r:id="rId2"/>
    <p:sldId id="261" r:id="rId3"/>
    <p:sldId id="257" r:id="rId4"/>
    <p:sldId id="314" r:id="rId5"/>
    <p:sldId id="258" r:id="rId6"/>
    <p:sldId id="259" r:id="rId7"/>
    <p:sldId id="260" r:id="rId8"/>
    <p:sldId id="266" r:id="rId9"/>
    <p:sldId id="262" r:id="rId10"/>
    <p:sldId id="265" r:id="rId11"/>
    <p:sldId id="267" r:id="rId12"/>
    <p:sldId id="268" r:id="rId13"/>
    <p:sldId id="270" r:id="rId14"/>
    <p:sldId id="317" r:id="rId15"/>
    <p:sldId id="318" r:id="rId16"/>
    <p:sldId id="319" r:id="rId17"/>
    <p:sldId id="272" r:id="rId18"/>
    <p:sldId id="263" r:id="rId19"/>
    <p:sldId id="315" r:id="rId20"/>
    <p:sldId id="271" r:id="rId21"/>
    <p:sldId id="284" r:id="rId22"/>
    <p:sldId id="276" r:id="rId23"/>
    <p:sldId id="316" r:id="rId24"/>
    <p:sldId id="323" r:id="rId25"/>
    <p:sldId id="324" r:id="rId26"/>
    <p:sldId id="275" r:id="rId27"/>
    <p:sldId id="282" r:id="rId28"/>
    <p:sldId id="274" r:id="rId29"/>
    <p:sldId id="269" r:id="rId30"/>
    <p:sldId id="281" r:id="rId31"/>
    <p:sldId id="326" r:id="rId32"/>
    <p:sldId id="278" r:id="rId33"/>
    <p:sldId id="280" r:id="rId34"/>
    <p:sldId id="283" r:id="rId35"/>
    <p:sldId id="279" r:id="rId36"/>
    <p:sldId id="277" r:id="rId37"/>
    <p:sldId id="264" r:id="rId38"/>
    <p:sldId id="285" r:id="rId39"/>
    <p:sldId id="286" r:id="rId40"/>
    <p:sldId id="325" r:id="rId41"/>
    <p:sldId id="287" r:id="rId42"/>
    <p:sldId id="288" r:id="rId43"/>
    <p:sldId id="289" r:id="rId44"/>
    <p:sldId id="320" r:id="rId45"/>
    <p:sldId id="290" r:id="rId46"/>
    <p:sldId id="291" r:id="rId47"/>
    <p:sldId id="292" r:id="rId48"/>
    <p:sldId id="293" r:id="rId49"/>
    <p:sldId id="321" r:id="rId50"/>
    <p:sldId id="295" r:id="rId51"/>
    <p:sldId id="294" r:id="rId52"/>
    <p:sldId id="306" r:id="rId53"/>
    <p:sldId id="327" r:id="rId54"/>
    <p:sldId id="300" r:id="rId55"/>
    <p:sldId id="298" r:id="rId56"/>
    <p:sldId id="299" r:id="rId57"/>
    <p:sldId id="328" r:id="rId58"/>
    <p:sldId id="308" r:id="rId59"/>
    <p:sldId id="301" r:id="rId60"/>
    <p:sldId id="309" r:id="rId61"/>
    <p:sldId id="302" r:id="rId62"/>
    <p:sldId id="305" r:id="rId63"/>
    <p:sldId id="310" r:id="rId64"/>
    <p:sldId id="303" r:id="rId65"/>
    <p:sldId id="304" r:id="rId66"/>
    <p:sldId id="296" r:id="rId67"/>
    <p:sldId id="307" r:id="rId68"/>
    <p:sldId id="311" r:id="rId69"/>
    <p:sldId id="312" r:id="rId70"/>
    <p:sldId id="313" r:id="rId71"/>
    <p:sldId id="322" r:id="rId7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7F47972-CB1C-6340-9BAC-08E7CD4535EA}">
          <p14:sldIdLst>
            <p14:sldId id="329"/>
            <p14:sldId id="261"/>
            <p14:sldId id="257"/>
            <p14:sldId id="314"/>
            <p14:sldId id="258"/>
            <p14:sldId id="259"/>
            <p14:sldId id="260"/>
            <p14:sldId id="266"/>
            <p14:sldId id="262"/>
            <p14:sldId id="265"/>
            <p14:sldId id="267"/>
            <p14:sldId id="268"/>
            <p14:sldId id="270"/>
            <p14:sldId id="317"/>
            <p14:sldId id="318"/>
            <p14:sldId id="319"/>
            <p14:sldId id="272"/>
            <p14:sldId id="263"/>
            <p14:sldId id="315"/>
            <p14:sldId id="271"/>
            <p14:sldId id="284"/>
            <p14:sldId id="276"/>
            <p14:sldId id="316"/>
            <p14:sldId id="323"/>
            <p14:sldId id="324"/>
            <p14:sldId id="275"/>
            <p14:sldId id="282"/>
            <p14:sldId id="274"/>
            <p14:sldId id="269"/>
            <p14:sldId id="281"/>
            <p14:sldId id="326"/>
            <p14:sldId id="278"/>
            <p14:sldId id="280"/>
            <p14:sldId id="283"/>
            <p14:sldId id="279"/>
            <p14:sldId id="277"/>
            <p14:sldId id="264"/>
            <p14:sldId id="285"/>
            <p14:sldId id="286"/>
            <p14:sldId id="325"/>
            <p14:sldId id="287"/>
            <p14:sldId id="288"/>
            <p14:sldId id="289"/>
            <p14:sldId id="320"/>
            <p14:sldId id="290"/>
            <p14:sldId id="291"/>
            <p14:sldId id="292"/>
            <p14:sldId id="293"/>
            <p14:sldId id="321"/>
          </p14:sldIdLst>
        </p14:section>
        <p14:section name="Endocrine Control of Growth" id="{37D8B0FD-7D0B-4546-BBA7-DFA3804F4431}">
          <p14:sldIdLst>
            <p14:sldId id="295"/>
            <p14:sldId id="294"/>
            <p14:sldId id="306"/>
            <p14:sldId id="327"/>
            <p14:sldId id="300"/>
            <p14:sldId id="298"/>
            <p14:sldId id="299"/>
            <p14:sldId id="328"/>
            <p14:sldId id="308"/>
            <p14:sldId id="301"/>
            <p14:sldId id="309"/>
            <p14:sldId id="302"/>
            <p14:sldId id="305"/>
            <p14:sldId id="310"/>
            <p14:sldId id="303"/>
            <p14:sldId id="304"/>
            <p14:sldId id="296"/>
            <p14:sldId id="307"/>
            <p14:sldId id="311"/>
            <p14:sldId id="312"/>
            <p14:sldId id="313"/>
            <p14:sldId id="32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2592" y="-4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printerSettings" Target="printerSettings/printerSettings1.bin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32379-D926-E241-B4BE-482DBD0EAB43}" type="datetimeFigureOut">
              <a:rPr lang="en-US" smtClean="0"/>
              <a:t>3/25/15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9ACDED-B45A-E249-B67B-638F98564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27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out the negative feedback occurs via</a:t>
            </a:r>
            <a:r>
              <a:rPr lang="en-US" baseline="0" dirty="0" smtClean="0"/>
              <a:t> sensing at the JG cell.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Less stretch, less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separate to just the effects of vasopressin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24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Dual </a:t>
            </a:r>
            <a:r>
              <a:rPr lang="en-US" dirty="0" err="1" smtClean="0"/>
              <a:t>efffector</a:t>
            </a:r>
            <a:r>
              <a:rPr lang="en-US" dirty="0" smtClean="0"/>
              <a:t> hypothesis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6567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70% of cases are In the context of </a:t>
            </a:r>
            <a:r>
              <a:rPr lang="en-US" dirty="0" err="1" smtClean="0"/>
              <a:t>achondroplasia</a:t>
            </a:r>
            <a:r>
              <a:rPr lang="en-US" dirty="0" smtClean="0"/>
              <a:t>, this mutation causes FGFR3 to become constitutively active, inhibiting bone growth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91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Related to this, prolonged fasts</a:t>
            </a:r>
            <a:r>
              <a:rPr lang="en-US" baseline="0" dirty="0" smtClean="0"/>
              <a:t> also elevate cortisol levels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428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Dosent</a:t>
            </a:r>
            <a:r>
              <a:rPr lang="en-US" dirty="0" smtClean="0"/>
              <a:t> store glycogen, limited </a:t>
            </a:r>
            <a:r>
              <a:rPr lang="en-US" dirty="0" err="1" smtClean="0"/>
              <a:t>gluconeogenic</a:t>
            </a:r>
            <a:r>
              <a:rPr lang="en-US" dirty="0" smtClean="0"/>
              <a:t> capacity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240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Induces</a:t>
            </a:r>
            <a:r>
              <a:rPr lang="en-US" baseline="0" dirty="0" smtClean="0"/>
              <a:t> gluconeogenesis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Induces protein/triglyceride breakdown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Promotes insulin resistance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90% are 21-hydroxylase</a:t>
            </a:r>
          </a:p>
          <a:p>
            <a:r>
              <a:rPr lang="en-US" dirty="0" smtClean="0"/>
              <a:t>Effects</a:t>
            </a:r>
            <a:r>
              <a:rPr lang="en-US" baseline="0" dirty="0" smtClean="0"/>
              <a:t> of CAH on sex steroids</a:t>
            </a:r>
            <a:endParaRPr lang="en-US" dirty="0" smtClean="0"/>
          </a:p>
          <a:p>
            <a:r>
              <a:rPr lang="en-US" dirty="0" smtClean="0"/>
              <a:t>Smaller number are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906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Hyperpigmentation is due to constant</a:t>
            </a:r>
            <a:r>
              <a:rPr lang="en-US" baseline="0" dirty="0" smtClean="0"/>
              <a:t> release of ACTH/MSH which are both part of POMC.  This is because of reduced negative feedback of Cortisol onto the ACTH releasing cells/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13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Fedex</a:t>
            </a:r>
            <a:r>
              <a:rPr lang="en-US" dirty="0" smtClean="0"/>
              <a:t> workers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12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Adrenal</a:t>
            </a:r>
            <a:r>
              <a:rPr lang="en-US" baseline="0" dirty="0" smtClean="0"/>
              <a:t> medulla has high levels of PNMT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518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</a:t>
            </a:r>
            <a:r>
              <a:rPr lang="en-US" dirty="0" smtClean="0"/>
              <a:t>/</a:t>
            </a:r>
            <a:r>
              <a:rPr lang="en-US" dirty="0" err="1" smtClean="0"/>
              <a:t>Gq</a:t>
            </a:r>
            <a:r>
              <a:rPr lang="en-US" baseline="0" dirty="0" smtClean="0"/>
              <a:t> vasoconstriction</a:t>
            </a:r>
          </a:p>
          <a:p>
            <a:r>
              <a:rPr lang="en-US" baseline="0" dirty="0" err="1" smtClean="0"/>
              <a:t>Gs</a:t>
            </a:r>
            <a:r>
              <a:rPr lang="en-US" baseline="0" dirty="0" smtClean="0"/>
              <a:t> vasodilation and heart muscle </a:t>
            </a:r>
            <a:r>
              <a:rPr lang="en-US" baseline="0" dirty="0" err="1" smtClean="0"/>
              <a:t>contraciton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55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94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712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30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965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60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34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535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13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120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908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023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065D1-A481-6A4B-B2A3-5DBBAEFD44E3}" type="datetimeFigureOut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283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Adrenal Gland and Stress Hormones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68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Aldosterone Summary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3895166"/>
              </p:ext>
            </p:extLst>
          </p:nvPr>
        </p:nvGraphicFramePr>
        <p:xfrm>
          <a:off x="457200" y="1582616"/>
          <a:ext cx="8553117" cy="385063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chemical type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Steroid hormone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Adrenal Cortex (</a:t>
                      </a:r>
                      <a:r>
                        <a:rPr lang="en-US" b="0" dirty="0" err="1" smtClean="0"/>
                        <a:t>Zona</a:t>
                      </a:r>
                      <a:r>
                        <a:rPr lang="en-US" b="0" dirty="0" smtClean="0"/>
                        <a:t> </a:t>
                      </a:r>
                      <a:r>
                        <a:rPr lang="en-US" b="0" dirty="0" err="1" smtClean="0"/>
                        <a:t>glomerulosa</a:t>
                      </a:r>
                      <a:r>
                        <a:rPr lang="en-US" b="0" dirty="0" smtClean="0"/>
                        <a:t>)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Angiotensin II Signaling (GPCR –</a:t>
                      </a:r>
                      <a:r>
                        <a:rPr lang="en-US" dirty="0" err="1" smtClean="0"/>
                        <a:t>Gq</a:t>
                      </a:r>
                      <a:r>
                        <a:rPr lang="en-US" dirty="0" smtClean="0"/>
                        <a:t>) and to a lesser</a:t>
                      </a:r>
                      <a:r>
                        <a:rPr lang="en-US" baseline="0" dirty="0" smtClean="0"/>
                        <a:t> extent ACTH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Mineralcorticoid</a:t>
                      </a:r>
                      <a:r>
                        <a:rPr lang="en-US" dirty="0" smtClean="0"/>
                        <a:t>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Kidneys (Collecting Ducts and Distal Convoluted Tubule)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ENAc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Na/K Transporter/SGK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</a:t>
                      </a:r>
                      <a:r>
                        <a:rPr lang="en-US" baseline="0" dirty="0" smtClean="0"/>
                        <a:t> desensitization, less ATII signaling, 11BHSD2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4079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Aldosterone Effectors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1" y="1157236"/>
            <a:ext cx="7404100" cy="57007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05801" y="4775200"/>
            <a:ext cx="65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Na/K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05801" y="3009900"/>
            <a:ext cx="6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ENac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137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Renin as a Volume/Pressure Sensor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46523"/>
          <a:stretch/>
        </p:blipFill>
        <p:spPr>
          <a:xfrm>
            <a:off x="907094" y="1562099"/>
            <a:ext cx="7246306" cy="51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79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Renin/Angiotensin System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8764"/>
          <a:stretch/>
        </p:blipFill>
        <p:spPr>
          <a:xfrm>
            <a:off x="698500" y="1651000"/>
            <a:ext cx="7895167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57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 Responsive Hormones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852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Types of Stress Response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3441700" cy="4525963"/>
          </a:xfrm>
        </p:spPr>
        <p:txBody>
          <a:bodyPr/>
          <a:lstStyle/>
          <a:p>
            <a:r>
              <a:rPr lang="en-US" dirty="0" smtClean="0"/>
              <a:t>Adrenaline</a:t>
            </a:r>
          </a:p>
          <a:p>
            <a:r>
              <a:rPr lang="en-US" dirty="0" smtClean="0"/>
              <a:t>Cortisol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321" y="1417638"/>
            <a:ext cx="5324078" cy="4259262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3200" y="1143000"/>
            <a:ext cx="6121400" cy="48006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497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CRH Release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15" y="1384300"/>
            <a:ext cx="716778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05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HPA Axis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296"/>
          <a:stretch/>
        </p:blipFill>
        <p:spPr>
          <a:xfrm>
            <a:off x="2261966" y="1417638"/>
            <a:ext cx="4581519" cy="500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31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Corticotropin</a:t>
            </a:r>
            <a:r>
              <a:rPr lang="en-US" dirty="0" smtClean="0"/>
              <a:t> Releasing Hormone</a:t>
            </a:r>
            <a:endParaRPr lang="en-US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3327298"/>
              </p:ext>
            </p:extLst>
          </p:nvPr>
        </p:nvGraphicFramePr>
        <p:xfrm>
          <a:off x="241300" y="2039816"/>
          <a:ext cx="8553117" cy="266699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Hypothalamus (PVN)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Stress (Synaptic Inputs)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CRHR1/2 (</a:t>
                      </a:r>
                      <a:r>
                        <a:rPr lang="en-US" dirty="0" err="1" smtClean="0"/>
                        <a:t>Gs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Corticotropes</a:t>
                      </a:r>
                      <a:r>
                        <a:rPr lang="en-US" dirty="0" smtClean="0"/>
                        <a:t> in the Anterior Pituitary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ACTH Release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</a:t>
                      </a:r>
                      <a:r>
                        <a:rPr lang="en-US" baseline="0" dirty="0" smtClean="0"/>
                        <a:t> desensitization, Cortisol Negative Feedback to Hypothalamus, 11BHSD2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3208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ACTH</a:t>
            </a:r>
            <a:endParaRPr lang="en-US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6951134"/>
              </p:ext>
            </p:extLst>
          </p:nvPr>
        </p:nvGraphicFramePr>
        <p:xfrm>
          <a:off x="241300" y="2039816"/>
          <a:ext cx="8553117" cy="348487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/>
                        <a:t>Corticotropes</a:t>
                      </a:r>
                      <a:r>
                        <a:rPr lang="en-US" b="0" baseline="0" dirty="0" smtClean="0"/>
                        <a:t> of the Anterior Pituitary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CRH into the </a:t>
                      </a:r>
                      <a:r>
                        <a:rPr lang="en-US" dirty="0" err="1" smtClean="0"/>
                        <a:t>hypophysial</a:t>
                      </a:r>
                      <a:r>
                        <a:rPr lang="en-US" dirty="0" smtClean="0"/>
                        <a:t> portal 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ACTHR (</a:t>
                      </a:r>
                      <a:r>
                        <a:rPr lang="en-US" dirty="0" err="1" smtClean="0"/>
                        <a:t>Gs</a:t>
                      </a:r>
                      <a:r>
                        <a:rPr lang="en-US" dirty="0" smtClean="0"/>
                        <a:t> - GPCR)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Adrenal</a:t>
                      </a:r>
                      <a:r>
                        <a:rPr lang="en-US" baseline="0" dirty="0" smtClean="0"/>
                        <a:t> Cortex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Cortisol release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</a:t>
                      </a:r>
                      <a:r>
                        <a:rPr lang="en-US" baseline="0" dirty="0" smtClean="0"/>
                        <a:t> desensitization, Cortisol Negative Feedback to Hypothalamus, Cortisol Negative Feedback to Hypothalamus 11BHSD2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617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Name three zones in the adrenal cortex and major regulator(s) of each zone.</a:t>
            </a:r>
          </a:p>
          <a:p>
            <a:r>
              <a:rPr lang="en-US" dirty="0" smtClean="0"/>
              <a:t>Name three </a:t>
            </a:r>
            <a:r>
              <a:rPr lang="en-US" dirty="0" err="1" smtClean="0"/>
              <a:t>steroidogenesis</a:t>
            </a:r>
            <a:r>
              <a:rPr lang="en-US" dirty="0" smtClean="0"/>
              <a:t> pathways and their major products.</a:t>
            </a:r>
          </a:p>
          <a:p>
            <a:r>
              <a:rPr lang="en-US" dirty="0" smtClean="0"/>
              <a:t>Explain briefly the physiological mechanism of </a:t>
            </a:r>
            <a:r>
              <a:rPr lang="en-US" dirty="0" err="1" smtClean="0"/>
              <a:t>adrenogenital</a:t>
            </a:r>
            <a:r>
              <a:rPr lang="en-US" dirty="0" smtClean="0"/>
              <a:t> syndrome.</a:t>
            </a:r>
          </a:p>
          <a:p>
            <a:r>
              <a:rPr lang="en-US" dirty="0" smtClean="0"/>
              <a:t>Describe the physiological actions and roles of aldosterone.</a:t>
            </a:r>
          </a:p>
          <a:p>
            <a:r>
              <a:rPr lang="en-US" dirty="0" smtClean="0"/>
              <a:t>Explain briefly the renin-angiotensin system.</a:t>
            </a:r>
          </a:p>
          <a:p>
            <a:r>
              <a:rPr lang="en-US" dirty="0" smtClean="0"/>
              <a:t> Describe the negative feedback regulation of aldosterone and its relationship to blood volume/blood pressure homeostasis.</a:t>
            </a:r>
          </a:p>
          <a:p>
            <a:r>
              <a:rPr lang="en-US" dirty="0" smtClean="0"/>
              <a:t>Describe hepatic and </a:t>
            </a:r>
            <a:r>
              <a:rPr lang="en-US" dirty="0" err="1" smtClean="0"/>
              <a:t>extrahepatic</a:t>
            </a:r>
            <a:r>
              <a:rPr lang="en-US" dirty="0" smtClean="0"/>
              <a:t> metabolic actions of glucocorticoids. Discuss their relationship.</a:t>
            </a:r>
          </a:p>
          <a:p>
            <a:r>
              <a:rPr lang="en-US" dirty="0" smtClean="0"/>
              <a:t>State the major findings caused by adrenal </a:t>
            </a:r>
            <a:r>
              <a:rPr lang="en-US" dirty="0" err="1" smtClean="0"/>
              <a:t>hypersecretion</a:t>
            </a:r>
            <a:r>
              <a:rPr lang="en-US" dirty="0" smtClean="0"/>
              <a:t> of mineralocorticoids.</a:t>
            </a:r>
          </a:p>
          <a:p>
            <a:r>
              <a:rPr lang="en-US" dirty="0" smtClean="0"/>
              <a:t>State the major findings caused by adrenal </a:t>
            </a:r>
            <a:r>
              <a:rPr lang="en-US" dirty="0" err="1" smtClean="0"/>
              <a:t>hypersecretion</a:t>
            </a:r>
            <a:r>
              <a:rPr lang="en-US" dirty="0" smtClean="0"/>
              <a:t> of glucocorticoids. </a:t>
            </a:r>
          </a:p>
          <a:p>
            <a:r>
              <a:rPr lang="en-US" dirty="0" smtClean="0"/>
              <a:t>Name the major hormones secreted from the adrenal medulla. Discuss the differences of epinephrine (</a:t>
            </a:r>
            <a:r>
              <a:rPr lang="en-US" dirty="0" err="1" smtClean="0"/>
              <a:t>epi</a:t>
            </a:r>
            <a:r>
              <a:rPr lang="en-US" dirty="0" smtClean="0"/>
              <a:t>) and norepinephrine (NE) in cardiovascular actions (physiological levels). </a:t>
            </a:r>
          </a:p>
          <a:p>
            <a:r>
              <a:rPr lang="en-US" dirty="0" smtClean="0"/>
              <a:t>List the major metabolic actions of </a:t>
            </a:r>
            <a:r>
              <a:rPr lang="en-US" dirty="0" err="1" smtClean="0"/>
              <a:t>catecholamines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Contrast the thresholds for actions vs. plasma levels of </a:t>
            </a:r>
            <a:r>
              <a:rPr lang="en-US" dirty="0" err="1" smtClean="0"/>
              <a:t>epi</a:t>
            </a:r>
            <a:r>
              <a:rPr lang="en-US" dirty="0" smtClean="0"/>
              <a:t> and NE under common conditions, like exercise, and in the disease </a:t>
            </a:r>
            <a:r>
              <a:rPr lang="en-US" dirty="0" err="1" smtClean="0"/>
              <a:t>pheochromocytoma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582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Cortisol Summary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737792"/>
              </p:ext>
            </p:extLst>
          </p:nvPr>
        </p:nvGraphicFramePr>
        <p:xfrm>
          <a:off x="241300" y="2039816"/>
          <a:ext cx="8553117" cy="46939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Adrenal Cortex (</a:t>
                      </a:r>
                      <a:r>
                        <a:rPr lang="en-US" b="0" dirty="0" err="1" smtClean="0"/>
                        <a:t>Zona</a:t>
                      </a:r>
                      <a:r>
                        <a:rPr lang="en-US" b="0" dirty="0" smtClean="0"/>
                        <a:t> </a:t>
                      </a:r>
                      <a:r>
                        <a:rPr lang="en-US" b="0" dirty="0" err="1" smtClean="0"/>
                        <a:t>fasciculata</a:t>
                      </a:r>
                      <a:r>
                        <a:rPr lang="en-US" b="0" dirty="0" smtClean="0"/>
                        <a:t>)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ACTH (GPCR –</a:t>
                      </a:r>
                      <a:r>
                        <a:rPr lang="en-US" dirty="0" err="1" smtClean="0"/>
                        <a:t>Gs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Glucocorticoid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Muscle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Protein</a:t>
                      </a:r>
                      <a:r>
                        <a:rPr lang="en-US" baseline="0" dirty="0" smtClean="0"/>
                        <a:t> Catabolism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Adipose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Increased Lipolysis,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Adipogenesis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Increased</a:t>
                      </a:r>
                      <a:r>
                        <a:rPr lang="en-US" baseline="0" dirty="0" smtClean="0"/>
                        <a:t> Gluconeogenesis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Food Intake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Immune 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Reduced Th2 Activation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</a:t>
                      </a:r>
                      <a:r>
                        <a:rPr lang="en-US" baseline="0" dirty="0" smtClean="0"/>
                        <a:t> desensitization, Negative Feedback to Pituitary, Negative Feedback to Hypothalamus, 11BHSD2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8764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ACTH and other Hormones are Generated from POMC Transcripts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1682118"/>
            <a:ext cx="7239000" cy="488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21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Daily Rhythms of Cortisol Release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300" y="1386595"/>
            <a:ext cx="5740710" cy="44173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56000" y="5972770"/>
            <a:ext cx="558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Liddle</a:t>
            </a:r>
            <a:r>
              <a:rPr lang="en-US" dirty="0" smtClean="0"/>
              <a:t> </a:t>
            </a:r>
            <a:r>
              <a:rPr lang="en-US" dirty="0"/>
              <a:t>GW (1966) An analysis of circadian rhythms in human adrenocortical secretory activity. Trans Am </a:t>
            </a:r>
            <a:r>
              <a:rPr lang="en-US" dirty="0" err="1"/>
              <a:t>Clin</a:t>
            </a:r>
            <a:r>
              <a:rPr lang="en-US" dirty="0"/>
              <a:t> </a:t>
            </a:r>
            <a:r>
              <a:rPr lang="en-US" dirty="0" err="1"/>
              <a:t>Clim</a:t>
            </a:r>
            <a:r>
              <a:rPr lang="en-US" dirty="0"/>
              <a:t> </a:t>
            </a:r>
            <a:r>
              <a:rPr lang="en-US" dirty="0" err="1"/>
              <a:t>Assoc</a:t>
            </a:r>
            <a:r>
              <a:rPr lang="en-US" dirty="0"/>
              <a:t> 77: 151–160.</a:t>
            </a:r>
          </a:p>
        </p:txBody>
      </p:sp>
    </p:spTree>
    <p:extLst>
      <p:ext uri="{BB962C8B-B14F-4D97-AF65-F5344CB8AC3E}">
        <p14:creationId xmlns:p14="http://schemas.microsoft.com/office/powerpoint/2010/main" val="2406797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Chronic Responses to Stress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Shift resources (mainly glucose) towards essential functions</a:t>
            </a:r>
          </a:p>
          <a:p>
            <a:r>
              <a:rPr lang="en-US" dirty="0" smtClean="0"/>
              <a:t>Suppress non-essential functions</a:t>
            </a:r>
          </a:p>
          <a:p>
            <a:pPr lvl="1"/>
            <a:r>
              <a:rPr lang="en-US" dirty="0" smtClean="0"/>
              <a:t>Immune system</a:t>
            </a:r>
          </a:p>
          <a:p>
            <a:pPr lvl="1"/>
            <a:r>
              <a:rPr lang="en-US" dirty="0" smtClean="0"/>
              <a:t>Reproductive system</a:t>
            </a:r>
          </a:p>
          <a:p>
            <a:pPr lvl="1"/>
            <a:r>
              <a:rPr lang="en-US" dirty="0" smtClean="0"/>
              <a:t>Growth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483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Brain Requires Glucose Supply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0" y="1511300"/>
            <a:ext cx="71755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55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Gluconeogenesis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327" y="1417638"/>
            <a:ext cx="2909805" cy="54403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18677" y="4355068"/>
            <a:ext cx="3925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Activation by glucocorticoids in the liver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457700" y="4724400"/>
            <a:ext cx="760977" cy="1054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626132" y="4724400"/>
            <a:ext cx="707868" cy="1765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4318001" y="2819400"/>
            <a:ext cx="1015999" cy="15356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4318000" y="2044700"/>
            <a:ext cx="1053077" cy="23103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447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100" y="274638"/>
            <a:ext cx="8788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Cortisol Maintains Blood Glucose Levels</a:t>
            </a:r>
            <a:endParaRPr lang="en-US" dirty="0"/>
          </a:p>
        </p:txBody>
      </p:sp>
      <p:pic>
        <p:nvPicPr>
          <p:cNvPr id="4" name="Picture 3" descr="cortisol-gluco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852" y="886460"/>
            <a:ext cx="4120896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62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Three Mechanisms to Maintain Blood Glucose Levels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Promote gluconeogenesis </a:t>
            </a:r>
            <a:r>
              <a:rPr lang="en-US" dirty="0" smtClean="0"/>
              <a:t>(liver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 substrates for gluconeogenesis (muscle/fat)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Prevent glucose uptake (muscle/fat)</a:t>
            </a:r>
          </a:p>
        </p:txBody>
      </p:sp>
    </p:spTree>
    <p:extLst>
      <p:ext uri="{BB962C8B-B14F-4D97-AF65-F5344CB8AC3E}">
        <p14:creationId xmlns:p14="http://schemas.microsoft.com/office/powerpoint/2010/main" val="2165516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Effects of Cortisol on Immune Function</a:t>
            </a:r>
            <a:endParaRPr lang="en-US" dirty="0"/>
          </a:p>
        </p:txBody>
      </p:sp>
      <p:pic>
        <p:nvPicPr>
          <p:cNvPr id="4" name="Picture 85" descr="nrrheum_2012_166-f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76"/>
          <a:stretch/>
        </p:blipFill>
        <p:spPr bwMode="auto">
          <a:xfrm>
            <a:off x="1851024" y="1549399"/>
            <a:ext cx="5375275" cy="446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3716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11</a:t>
            </a:r>
            <a:r>
              <a:rPr lang="en-US" dirty="0" smtClean="0">
                <a:latin typeface="Symbol" charset="2"/>
                <a:cs typeface="Symbol" charset="2"/>
              </a:rPr>
              <a:t>b</a:t>
            </a:r>
            <a:r>
              <a:rPr lang="en-US" dirty="0" smtClean="0"/>
              <a:t>-HSD 2 and Local Concentrations of Glucocorticoids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1841500"/>
            <a:ext cx="75946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27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Adrenal Gland Anatomy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83" y="1493927"/>
            <a:ext cx="5340852" cy="536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382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Adrenal Steroid Hormone </a:t>
            </a:r>
            <a:r>
              <a:rPr lang="en-US" dirty="0" err="1" smtClean="0"/>
              <a:t>Disfunction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22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CAH Mutations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788" y="1573213"/>
            <a:ext cx="5610859" cy="474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855788" y="6323013"/>
            <a:ext cx="4319587" cy="341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GB" sz="1200" b="1" dirty="0">
                <a:latin typeface="Arial" charset="0"/>
              </a:rPr>
              <a:t>Maria I. New, and Robert C. Wilson PNAS 1999;96:12790-12797</a:t>
            </a:r>
          </a:p>
        </p:txBody>
      </p:sp>
      <p:sp>
        <p:nvSpPr>
          <p:cNvPr id="6" name="Rectangle 5"/>
          <p:cNvSpPr/>
          <p:nvPr/>
        </p:nvSpPr>
        <p:spPr>
          <a:xfrm>
            <a:off x="2794000" y="3556000"/>
            <a:ext cx="990600" cy="3683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794000" y="4229100"/>
            <a:ext cx="990600" cy="3683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52900" y="3556000"/>
            <a:ext cx="990600" cy="3683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87147" y="2997200"/>
            <a:ext cx="648653" cy="2667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857500" y="3079750"/>
            <a:ext cx="990600" cy="3683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946400" y="2463800"/>
            <a:ext cx="990600" cy="3683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15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Congenital Adrenal </a:t>
            </a:r>
            <a:r>
              <a:rPr lang="en-US" dirty="0" smtClean="0"/>
              <a:t>Hyperplasia (aka </a:t>
            </a:r>
            <a:r>
              <a:rPr lang="en-US" dirty="0" err="1" smtClean="0"/>
              <a:t>adrenogenital</a:t>
            </a:r>
            <a:r>
              <a:rPr lang="en-US" dirty="0" smtClean="0"/>
              <a:t> syndrome)</a:t>
            </a:r>
          </a:p>
          <a:p>
            <a:r>
              <a:rPr lang="en-US" dirty="0" smtClean="0"/>
              <a:t>Mutations in genes involved in the biosynthesis of cortisol/aldosterone</a:t>
            </a:r>
          </a:p>
          <a:p>
            <a:r>
              <a:rPr lang="en-US" dirty="0" smtClean="0"/>
              <a:t>What would be the effects on</a:t>
            </a:r>
          </a:p>
          <a:p>
            <a:pPr lvl="1"/>
            <a:r>
              <a:rPr lang="en-US" dirty="0" smtClean="0"/>
              <a:t>Sex hormone production</a:t>
            </a:r>
          </a:p>
          <a:p>
            <a:pPr lvl="1"/>
            <a:r>
              <a:rPr lang="en-US" dirty="0" smtClean="0"/>
              <a:t>Salt balance</a:t>
            </a:r>
          </a:p>
          <a:p>
            <a:pPr lvl="1"/>
            <a:r>
              <a:rPr lang="en-US" dirty="0" smtClean="0"/>
              <a:t>Adrenal size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011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Addison’s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751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Autoimmune destruction of adrenal gland</a:t>
            </a:r>
          </a:p>
          <a:p>
            <a:r>
              <a:rPr lang="en-US" dirty="0" smtClean="0"/>
              <a:t>How would this anatomically differ from CAH?</a:t>
            </a:r>
          </a:p>
          <a:p>
            <a:r>
              <a:rPr lang="en-US" dirty="0" smtClean="0"/>
              <a:t>Why would blood pressure be low?</a:t>
            </a:r>
          </a:p>
          <a:p>
            <a:r>
              <a:rPr lang="en-US" dirty="0" smtClean="0"/>
              <a:t>Why would there be a risk of hypoglycemia?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705" y="1943100"/>
            <a:ext cx="442529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49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Hyperpigmentation in Addison’s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296"/>
          <a:stretch/>
        </p:blipFill>
        <p:spPr>
          <a:xfrm>
            <a:off x="457200" y="1417638"/>
            <a:ext cx="3803169" cy="41576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200" y="1758318"/>
            <a:ext cx="5130800" cy="34657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17900" y="5702300"/>
            <a:ext cx="2012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Hyperpigmentation</a:t>
            </a:r>
            <a:endParaRPr lang="en-US" dirty="0"/>
          </a:p>
        </p:txBody>
      </p:sp>
      <p:cxnSp>
        <p:nvCxnSpPr>
          <p:cNvPr id="8" name="Straight Arrow Connector 7"/>
          <p:cNvCxnSpPr>
            <a:endCxn id="6" idx="0"/>
          </p:cNvCxnSpPr>
          <p:nvPr/>
        </p:nvCxnSpPr>
        <p:spPr>
          <a:xfrm>
            <a:off x="4483100" y="4775200"/>
            <a:ext cx="41052" cy="927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9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Tumors Affecting Adrenal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Conn’s syndrome (adenoma of </a:t>
            </a:r>
            <a:r>
              <a:rPr lang="en-US" dirty="0" err="1" smtClean="0"/>
              <a:t>zona</a:t>
            </a:r>
            <a:r>
              <a:rPr lang="en-US" dirty="0" smtClean="0"/>
              <a:t> </a:t>
            </a:r>
            <a:r>
              <a:rPr lang="en-US" dirty="0" err="1" smtClean="0"/>
              <a:t>glomerulosa</a:t>
            </a:r>
            <a:r>
              <a:rPr lang="en-US" dirty="0" smtClean="0"/>
              <a:t>)</a:t>
            </a:r>
          </a:p>
          <a:p>
            <a:r>
              <a:rPr lang="en-US" dirty="0" smtClean="0"/>
              <a:t>Cushing’s syndrome</a:t>
            </a:r>
          </a:p>
          <a:p>
            <a:pPr lvl="1"/>
            <a:r>
              <a:rPr lang="en-US" dirty="0" smtClean="0"/>
              <a:t>pituitary adenoma (ACTH releasing) or </a:t>
            </a:r>
          </a:p>
          <a:p>
            <a:pPr lvl="1"/>
            <a:r>
              <a:rPr lang="en-US" dirty="0" smtClean="0"/>
              <a:t>adenoma of </a:t>
            </a:r>
            <a:r>
              <a:rPr lang="en-US" dirty="0" err="1" smtClean="0"/>
              <a:t>zona</a:t>
            </a:r>
            <a:r>
              <a:rPr lang="en-US" dirty="0" smtClean="0"/>
              <a:t> </a:t>
            </a:r>
            <a:r>
              <a:rPr lang="en-US" dirty="0" err="1" smtClean="0"/>
              <a:t>fasciculata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080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Night Time Workers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765300"/>
            <a:ext cx="4711700" cy="3314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55900" y="5651500"/>
            <a:ext cx="6388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Scheer</a:t>
            </a:r>
            <a:r>
              <a:rPr lang="en-US" dirty="0" smtClean="0"/>
              <a:t> </a:t>
            </a:r>
            <a:r>
              <a:rPr lang="en-US" dirty="0"/>
              <a:t>F A</a:t>
            </a:r>
            <a:r>
              <a:rPr lang="en-US" dirty="0" smtClean="0"/>
              <a:t>JL</a:t>
            </a:r>
            <a:r>
              <a:rPr lang="en-US" dirty="0"/>
              <a:t>, Hilton MF, </a:t>
            </a:r>
            <a:r>
              <a:rPr lang="en-US" dirty="0" err="1"/>
              <a:t>Mantzoros</a:t>
            </a:r>
            <a:r>
              <a:rPr lang="en-US" dirty="0"/>
              <a:t> CS, Shea S </a:t>
            </a:r>
            <a:r>
              <a:rPr lang="en-US" dirty="0" smtClean="0"/>
              <a:t>A </a:t>
            </a:r>
            <a:r>
              <a:rPr lang="en-US" dirty="0"/>
              <a:t>(2009) Adverse metabolic and cardiovascular consequences of circadian misalignment. </a:t>
            </a:r>
            <a:r>
              <a:rPr lang="en-US" dirty="0" err="1"/>
              <a:t>Proc</a:t>
            </a:r>
            <a:r>
              <a:rPr lang="en-US" dirty="0"/>
              <a:t> </a:t>
            </a:r>
            <a:r>
              <a:rPr lang="en-US" dirty="0" err="1"/>
              <a:t>Natl</a:t>
            </a:r>
            <a:r>
              <a:rPr lang="en-US" dirty="0"/>
              <a:t> </a:t>
            </a:r>
            <a:r>
              <a:rPr lang="en-US" dirty="0" err="1"/>
              <a:t>Acad</a:t>
            </a:r>
            <a:r>
              <a:rPr lang="en-US" dirty="0"/>
              <a:t> </a:t>
            </a:r>
            <a:r>
              <a:rPr lang="en-US" dirty="0" err="1"/>
              <a:t>Sci</a:t>
            </a:r>
            <a:r>
              <a:rPr lang="en-US" dirty="0"/>
              <a:t> U S A 106: 4453–4458. doi:10.1073/pnas.0808180106.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86600" y="2209800"/>
            <a:ext cx="1647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Normal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Sleep disrupted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007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Adrenaline Mediates Short-Term Stress Responses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858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Epinephrine Summary</a:t>
            </a:r>
            <a:endParaRPr lang="en-US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1508026"/>
              </p:ext>
            </p:extLst>
          </p:nvPr>
        </p:nvGraphicFramePr>
        <p:xfrm>
          <a:off x="457200" y="1582616"/>
          <a:ext cx="8553117" cy="479043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Adrenal medulla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Sympathetic nervous stimulation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is its receptor?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Alpha/Beta-Adrenergic Receptors (5 subtypes)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GPCR -&gt; </a:t>
                      </a:r>
                      <a:r>
                        <a:rPr lang="en-US" dirty="0" err="1" smtClean="0"/>
                        <a:t>G</a:t>
                      </a:r>
                      <a:r>
                        <a:rPr lang="en-US" baseline="0" dirty="0" err="1" smtClean="0"/>
                        <a:t>s</a:t>
                      </a:r>
                      <a:r>
                        <a:rPr lang="en-US" baseline="0" dirty="0" smtClean="0"/>
                        <a:t> and </a:t>
                      </a:r>
                      <a:r>
                        <a:rPr lang="en-US" baseline="0" dirty="0" err="1" smtClean="0"/>
                        <a:t>Gi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Increased heart rate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Lungs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Increased</a:t>
                      </a:r>
                      <a:r>
                        <a:rPr lang="en-US" baseline="0" dirty="0" smtClean="0"/>
                        <a:t> respiration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Vasculature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Vasoconstriction (smooth muscle), vasodilation (skeletal</a:t>
                      </a:r>
                      <a:r>
                        <a:rPr lang="en-US" baseline="0" dirty="0" smtClean="0"/>
                        <a:t> muscle)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Glycogenolysis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Lipolysis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Skeletal Muscle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Contraction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Sympathetic</a:t>
                      </a:r>
                      <a:r>
                        <a:rPr lang="en-US" baseline="0" dirty="0" smtClean="0"/>
                        <a:t> signal stops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7428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Epinephrine and Norepinephrine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5900"/>
            <a:ext cx="9144000" cy="388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7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Steroid Hormone Biosynthesis</a:t>
            </a: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788" y="1231901"/>
            <a:ext cx="5610859" cy="474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855788" y="5981701"/>
            <a:ext cx="4319587" cy="341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GB" sz="1200" b="1" dirty="0">
                <a:latin typeface="Arial" charset="0"/>
              </a:rPr>
              <a:t>Maria I. New, and Robert C. Wilson PNAS 1999;96:12790-12797</a:t>
            </a:r>
          </a:p>
        </p:txBody>
      </p:sp>
    </p:spTree>
    <p:extLst>
      <p:ext uri="{BB962C8B-B14F-4D97-AF65-F5344CB8AC3E}">
        <p14:creationId xmlns:p14="http://schemas.microsoft.com/office/powerpoint/2010/main" val="3796163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Epinephrine </a:t>
            </a:r>
            <a:r>
              <a:rPr lang="en-US" dirty="0" err="1" smtClean="0"/>
              <a:t>vs</a:t>
            </a:r>
            <a:r>
              <a:rPr lang="en-US" dirty="0" smtClean="0"/>
              <a:t> Norepinephrine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257300"/>
            <a:ext cx="8158247" cy="4330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84300" y="6121400"/>
            <a:ext cx="7074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Dashed line is level in circulation needed to elicit a physiological 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949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Adrenaline </a:t>
            </a:r>
            <a:r>
              <a:rPr lang="en-US" dirty="0" err="1" smtClean="0"/>
              <a:t>vs</a:t>
            </a:r>
            <a:r>
              <a:rPr lang="en-US" dirty="0" smtClean="0"/>
              <a:t> Cortisol Release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1" y="1417638"/>
            <a:ext cx="6311900" cy="535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790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Cardiovascular Roles of Epinephrine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600" y="1328070"/>
            <a:ext cx="5129486" cy="552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0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Metabolic Roles of Epinephrine</a:t>
            </a:r>
            <a:endParaRPr lang="en-US" dirty="0"/>
          </a:p>
        </p:txBody>
      </p:sp>
      <p:pic>
        <p:nvPicPr>
          <p:cNvPr id="3" name="Picture 2" descr="cortisol-gluco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852" y="886460"/>
            <a:ext cx="4120896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63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Epinephrine Binds B-AR/</a:t>
            </a:r>
            <a:r>
              <a:rPr lang="en-US" dirty="0" err="1" smtClean="0"/>
              <a:t>Gs</a:t>
            </a:r>
            <a:r>
              <a:rPr lang="en-US" dirty="0" smtClean="0"/>
              <a:t> in Skeletal Muscle/Liver and Fat Tissue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229" y="1417638"/>
            <a:ext cx="6078682" cy="521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76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Epinephrine Mediated Activation of </a:t>
            </a:r>
            <a:r>
              <a:rPr lang="en-US" dirty="0" err="1" smtClean="0"/>
              <a:t>Glycogenolysis</a:t>
            </a:r>
            <a:endParaRPr lang="en-US" dirty="0"/>
          </a:p>
        </p:txBody>
      </p:sp>
      <p:pic>
        <p:nvPicPr>
          <p:cNvPr id="3" name="Picture 2" descr="glycogen-synthesis-glucag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593" y="1484478"/>
            <a:ext cx="4950272" cy="498642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60600" y="1417638"/>
            <a:ext cx="1752600" cy="7921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352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Dual Effects of Epinephrine on </a:t>
            </a:r>
            <a:r>
              <a:rPr lang="en-US" dirty="0" smtClean="0"/>
              <a:t>Gluconeogenesis in the Liver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58" y="1612900"/>
            <a:ext cx="3668725" cy="4597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31900" y="6337300"/>
            <a:ext cx="341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Gluconeogenic</a:t>
            </a:r>
            <a:r>
              <a:rPr lang="en-US" dirty="0" smtClean="0"/>
              <a:t> Gene Transcription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071" y="1612900"/>
            <a:ext cx="2830384" cy="314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40379" y="2297908"/>
            <a:ext cx="591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PKA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35537" y="3180776"/>
            <a:ext cx="91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PFK-2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927600" y="2763311"/>
            <a:ext cx="307937" cy="49961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075116" y="3142611"/>
            <a:ext cx="307474" cy="2807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784582" y="2629932"/>
            <a:ext cx="699489" cy="42779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302830" y="2482574"/>
            <a:ext cx="254001" cy="2807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157290" y="4953000"/>
            <a:ext cx="2529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Post-Translational Induction of Gluconeogenesis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20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1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Effects of Epinephrine on Lipid Breakdown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1600200"/>
            <a:ext cx="81915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09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Pheochromocytoma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Tumor that constitutively secretes adrenaline or noradrenaline</a:t>
            </a:r>
          </a:p>
          <a:p>
            <a:r>
              <a:rPr lang="en-US" dirty="0" smtClean="0"/>
              <a:t>What cardiovascular and molecular phenotypes would this person have?</a:t>
            </a:r>
          </a:p>
          <a:p>
            <a:r>
              <a:rPr lang="en-US" dirty="0" smtClean="0"/>
              <a:t>How could you treat this person?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219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Name three zones in the adrenal cortex and major regulator(s) of each zone.</a:t>
            </a:r>
          </a:p>
          <a:p>
            <a:r>
              <a:rPr lang="en-US" dirty="0" smtClean="0"/>
              <a:t>Name three </a:t>
            </a:r>
            <a:r>
              <a:rPr lang="en-US" dirty="0" err="1" smtClean="0"/>
              <a:t>steroidogenesis</a:t>
            </a:r>
            <a:r>
              <a:rPr lang="en-US" dirty="0" smtClean="0"/>
              <a:t> pathways and their major products.</a:t>
            </a:r>
          </a:p>
          <a:p>
            <a:r>
              <a:rPr lang="en-US" dirty="0" smtClean="0"/>
              <a:t>Explain briefly the physiological mechanism of </a:t>
            </a:r>
            <a:r>
              <a:rPr lang="en-US" dirty="0" err="1" smtClean="0"/>
              <a:t>adrenogenital</a:t>
            </a:r>
            <a:r>
              <a:rPr lang="en-US" dirty="0" smtClean="0"/>
              <a:t> syndrome.</a:t>
            </a:r>
          </a:p>
          <a:p>
            <a:r>
              <a:rPr lang="en-US" dirty="0" smtClean="0"/>
              <a:t>Describe the physiological actions and roles of aldosterone.</a:t>
            </a:r>
          </a:p>
          <a:p>
            <a:r>
              <a:rPr lang="en-US" dirty="0" smtClean="0"/>
              <a:t>Explain briefly the renin-angiotensin system.</a:t>
            </a:r>
          </a:p>
          <a:p>
            <a:r>
              <a:rPr lang="en-US" dirty="0" smtClean="0"/>
              <a:t> Describe the negative feedback regulation of aldosterone and its relationship to blood volume/blood pressure homeostasis.</a:t>
            </a:r>
          </a:p>
          <a:p>
            <a:r>
              <a:rPr lang="en-US" dirty="0" smtClean="0"/>
              <a:t>Describe hepatic and </a:t>
            </a:r>
            <a:r>
              <a:rPr lang="en-US" dirty="0" err="1" smtClean="0"/>
              <a:t>extrahepatic</a:t>
            </a:r>
            <a:r>
              <a:rPr lang="en-US" dirty="0" smtClean="0"/>
              <a:t> metabolic actions of glucocorticoids. Discuss their relationship.</a:t>
            </a:r>
          </a:p>
          <a:p>
            <a:r>
              <a:rPr lang="en-US" dirty="0" smtClean="0"/>
              <a:t>State the major findings caused by adrenal </a:t>
            </a:r>
            <a:r>
              <a:rPr lang="en-US" dirty="0" err="1" smtClean="0"/>
              <a:t>hypersecretion</a:t>
            </a:r>
            <a:r>
              <a:rPr lang="en-US" dirty="0" smtClean="0"/>
              <a:t> of mineralocorticoids.</a:t>
            </a:r>
          </a:p>
          <a:p>
            <a:r>
              <a:rPr lang="en-US" dirty="0" smtClean="0"/>
              <a:t>State the major findings caused by adrenal </a:t>
            </a:r>
            <a:r>
              <a:rPr lang="en-US" dirty="0" err="1" smtClean="0"/>
              <a:t>hypersecretion</a:t>
            </a:r>
            <a:r>
              <a:rPr lang="en-US" dirty="0" smtClean="0"/>
              <a:t> of glucocorticoids. </a:t>
            </a:r>
          </a:p>
          <a:p>
            <a:r>
              <a:rPr lang="en-US" dirty="0" smtClean="0"/>
              <a:t>Name the major hormones secreted from the adrenal medulla. Discuss the differences of epinephrine (</a:t>
            </a:r>
            <a:r>
              <a:rPr lang="en-US" dirty="0" err="1" smtClean="0"/>
              <a:t>epi</a:t>
            </a:r>
            <a:r>
              <a:rPr lang="en-US" dirty="0" smtClean="0"/>
              <a:t>) and norepinephrine (NE) in cardiovascular actions (physiological levels). </a:t>
            </a:r>
          </a:p>
          <a:p>
            <a:r>
              <a:rPr lang="en-US" dirty="0" smtClean="0"/>
              <a:t>List the major metabolic actions of </a:t>
            </a:r>
            <a:r>
              <a:rPr lang="en-US" dirty="0" err="1" smtClean="0"/>
              <a:t>catecholamines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Contrast the thresholds for actions vs. plasma levels of </a:t>
            </a:r>
            <a:r>
              <a:rPr lang="en-US" dirty="0" err="1" smtClean="0"/>
              <a:t>epi</a:t>
            </a:r>
            <a:r>
              <a:rPr lang="en-US" dirty="0" smtClean="0"/>
              <a:t> and NE under common conditions, like exercise, and in the disease </a:t>
            </a:r>
            <a:r>
              <a:rPr lang="en-US" dirty="0" err="1" smtClean="0"/>
              <a:t>pheochromocytoma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132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Steroid Hormones Released From Adrenal Medulla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5589"/>
            <a:ext cx="9144000" cy="446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2898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Endocrine Control of Growth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8175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List </a:t>
            </a:r>
            <a:r>
              <a:rPr lang="en-US" dirty="0"/>
              <a:t>the hormones important for growth at key times in a person's life.</a:t>
            </a:r>
          </a:p>
          <a:p>
            <a:r>
              <a:rPr lang="en-US" dirty="0" smtClean="0"/>
              <a:t>Describe </a:t>
            </a:r>
            <a:r>
              <a:rPr lang="en-US" dirty="0"/>
              <a:t>the functions of human growth hormone on growth (bones and soft tissues), and on metabolism, and the regulation of its secretion.  Explain what '</a:t>
            </a:r>
            <a:r>
              <a:rPr lang="en-US" dirty="0" err="1"/>
              <a:t>rhGH</a:t>
            </a:r>
            <a:r>
              <a:rPr lang="en-US" dirty="0"/>
              <a:t>' means.</a:t>
            </a:r>
          </a:p>
          <a:p>
            <a:r>
              <a:rPr lang="en-US" dirty="0" smtClean="0"/>
              <a:t>State </a:t>
            </a:r>
            <a:r>
              <a:rPr lang="en-US" dirty="0"/>
              <a:t>the "dual effector hypothesis" for GH actions, and the relative roles of GH and IGF-1 in growth control. </a:t>
            </a:r>
          </a:p>
          <a:p>
            <a:r>
              <a:rPr lang="en-US" dirty="0" smtClean="0"/>
              <a:t>Describe </a:t>
            </a:r>
            <a:r>
              <a:rPr lang="en-US" dirty="0"/>
              <a:t>the interactions among all the key growth-regulating hormones at key times of a person's life: in utero, </a:t>
            </a:r>
            <a:r>
              <a:rPr lang="en-US" dirty="0" err="1"/>
              <a:t>neonatally</a:t>
            </a:r>
            <a:r>
              <a:rPr lang="en-US" dirty="0"/>
              <a:t>, childhood, puberty, adulthood, and senescence.</a:t>
            </a:r>
          </a:p>
          <a:p>
            <a:r>
              <a:rPr lang="en-US" dirty="0" smtClean="0"/>
              <a:t>Describe </a:t>
            </a:r>
            <a:r>
              <a:rPr lang="en-US" dirty="0"/>
              <a:t>the daily regulation of GH levels and the physiological relevance of these cycles.</a:t>
            </a:r>
          </a:p>
        </p:txBody>
      </p:sp>
    </p:spTree>
    <p:extLst>
      <p:ext uri="{BB962C8B-B14F-4D97-AF65-F5344CB8AC3E}">
        <p14:creationId xmlns:p14="http://schemas.microsoft.com/office/powerpoint/2010/main" val="1962598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Organ Growth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612900"/>
            <a:ext cx="63373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40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Hormones During Growth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455038"/>
              </p:ext>
            </p:extLst>
          </p:nvPr>
        </p:nvGraphicFramePr>
        <p:xfrm>
          <a:off x="330201" y="1397000"/>
          <a:ext cx="8686800" cy="4555575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2895600"/>
                <a:gridCol w="2895600"/>
                <a:gridCol w="2895600"/>
              </a:tblGrid>
              <a:tr h="571500">
                <a:tc>
                  <a:txBody>
                    <a:bodyPr/>
                    <a:lstStyle/>
                    <a:p>
                      <a:r>
                        <a:rPr lang="en-US" dirty="0" smtClean="0"/>
                        <a:t>Stage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Hormonal</a:t>
                      </a:r>
                      <a:r>
                        <a:rPr lang="en-US" baseline="0" dirty="0" smtClean="0"/>
                        <a:t> Requirements</a:t>
                      </a:r>
                      <a:endParaRPr lang="en-US" dirty="0"/>
                    </a:p>
                  </a:txBody>
                  <a:tcPr/>
                </a:tc>
              </a:tr>
              <a:tr h="796815">
                <a:tc>
                  <a:txBody>
                    <a:bodyPr/>
                    <a:lstStyle/>
                    <a:p>
                      <a:r>
                        <a:rPr lang="en-US" dirty="0" smtClean="0"/>
                        <a:t>Prenatal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(9 months)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Insulin</a:t>
                      </a:r>
                      <a:endParaRPr lang="en-US" dirty="0"/>
                    </a:p>
                  </a:txBody>
                  <a:tcPr/>
                </a:tc>
              </a:tr>
              <a:tr h="796815">
                <a:tc>
                  <a:txBody>
                    <a:bodyPr/>
                    <a:lstStyle/>
                    <a:p>
                      <a:r>
                        <a:rPr lang="en-US" dirty="0" smtClean="0"/>
                        <a:t>Infantile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Insulin</a:t>
                      </a:r>
                      <a:endParaRPr lang="en-US" dirty="0"/>
                    </a:p>
                  </a:txBody>
                  <a:tcPr/>
                </a:tc>
              </a:tr>
              <a:tr h="796815">
                <a:tc>
                  <a:txBody>
                    <a:bodyPr/>
                    <a:lstStyle/>
                    <a:p>
                      <a:r>
                        <a:rPr lang="en-US" dirty="0" smtClean="0"/>
                        <a:t>Juvenile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1-12</a:t>
                      </a:r>
                      <a:r>
                        <a:rPr lang="en-US" baseline="0" dirty="0" smtClean="0"/>
                        <a:t> years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GH,</a:t>
                      </a:r>
                      <a:r>
                        <a:rPr lang="en-US" baseline="0" dirty="0" smtClean="0"/>
                        <a:t> Insulin, T3, Vitamin D</a:t>
                      </a:r>
                      <a:endParaRPr lang="en-US" dirty="0"/>
                    </a:p>
                  </a:txBody>
                  <a:tcPr/>
                </a:tc>
              </a:tr>
              <a:tr h="796815">
                <a:tc>
                  <a:txBody>
                    <a:bodyPr/>
                    <a:lstStyle/>
                    <a:p>
                      <a:r>
                        <a:rPr lang="en-US" dirty="0" smtClean="0"/>
                        <a:t>Adolescent (Pubertal)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10-14</a:t>
                      </a:r>
                      <a:r>
                        <a:rPr lang="en-US" baseline="0" dirty="0" smtClean="0"/>
                        <a:t> (F)</a:t>
                      </a:r>
                    </a:p>
                    <a:p>
                      <a:r>
                        <a:rPr lang="en-US" baseline="0" dirty="0" smtClean="0"/>
                        <a:t>12-16 (M)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GH, insulin, T3, Vitamin D and Sex Steroids</a:t>
                      </a:r>
                      <a:endParaRPr lang="en-US" dirty="0"/>
                    </a:p>
                  </a:txBody>
                  <a:tcPr/>
                </a:tc>
              </a:tr>
              <a:tr h="796815">
                <a:tc>
                  <a:txBody>
                    <a:bodyPr/>
                    <a:lstStyle/>
                    <a:p>
                      <a:r>
                        <a:rPr lang="en-US" dirty="0" smtClean="0"/>
                        <a:t>Adult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Puberty – 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Normally limited growth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9671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Growth Hormone Summary</a:t>
            </a:r>
            <a:endParaRPr lang="en-US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8472656"/>
              </p:ext>
            </p:extLst>
          </p:nvPr>
        </p:nvGraphicFramePr>
        <p:xfrm>
          <a:off x="457200" y="1582616"/>
          <a:ext cx="8553117" cy="533907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/>
                        <a:t>Somatotropes</a:t>
                      </a:r>
                      <a:r>
                        <a:rPr lang="en-US" b="0" baseline="0" dirty="0" smtClean="0"/>
                        <a:t> of Anterior Pituitary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GHRH release (also regulated by </a:t>
                      </a:r>
                      <a:r>
                        <a:rPr lang="en-US" dirty="0" err="1" smtClean="0"/>
                        <a:t>somatostatin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is its receptor?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Growth Hormone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JAK/STAT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IGF-1</a:t>
                      </a:r>
                      <a:r>
                        <a:rPr lang="en-US" baseline="0" dirty="0" smtClean="0"/>
                        <a:t> Release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Growth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IGF Negative Feedback to Pituitary and Hypothalamus.  GH/IGF1</a:t>
                      </a:r>
                      <a:r>
                        <a:rPr lang="en-US" baseline="0" dirty="0" smtClean="0"/>
                        <a:t> Stimulation of </a:t>
                      </a:r>
                      <a:r>
                        <a:rPr lang="en-US" baseline="0" dirty="0" err="1" smtClean="0"/>
                        <a:t>somatostatin</a:t>
                      </a:r>
                      <a:r>
                        <a:rPr lang="en-US" baseline="0" dirty="0" smtClean="0"/>
                        <a:t> and receptor desensitization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00979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Growth Hormone Release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5366601"/>
              </p:ext>
            </p:extLst>
          </p:nvPr>
        </p:nvGraphicFramePr>
        <p:xfrm>
          <a:off x="1917700" y="1417638"/>
          <a:ext cx="5505117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520"/>
                <a:gridCol w="2156346"/>
                <a:gridCol w="16062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Hypothalamic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Anterior</a:t>
                      </a:r>
                      <a:r>
                        <a:rPr lang="en-US" baseline="0" dirty="0" smtClean="0"/>
                        <a:t> Pituitary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Corticotropes</a:t>
                      </a:r>
                      <a:endParaRPr 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TSH/Prolactin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Thyrotropes</a:t>
                      </a:r>
                      <a:r>
                        <a:rPr lang="en-US" dirty="0" smtClean="0"/>
                        <a:t>/</a:t>
                      </a:r>
                    </a:p>
                    <a:p>
                      <a:r>
                        <a:rPr lang="en-US" dirty="0" err="1" smtClean="0">
                          <a:solidFill>
                            <a:srgbClr val="FF0000"/>
                          </a:solidFill>
                        </a:rPr>
                        <a:t>Prolactins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GnRH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LH/FSH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Gonadotropes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GHRH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GH (increase)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E46C0A"/>
                          </a:solidFill>
                        </a:rPr>
                        <a:t>Somatotropes</a:t>
                      </a:r>
                      <a:endParaRPr lang="en-US" dirty="0">
                        <a:solidFill>
                          <a:srgbClr val="E46C0A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Somatostatin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GH (decrease)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E46C0A"/>
                          </a:solidFill>
                        </a:rPr>
                        <a:t>Somatotropes</a:t>
                      </a:r>
                      <a:endParaRPr lang="en-US" dirty="0">
                        <a:solidFill>
                          <a:srgbClr val="E46C0A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744" y="4166937"/>
            <a:ext cx="4411579" cy="269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2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GH Release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44" y="1792037"/>
            <a:ext cx="7180596" cy="438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726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GH and Aging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546" y="1289050"/>
            <a:ext cx="4526054" cy="3416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8900" y="4971534"/>
            <a:ext cx="1369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GHRH Levels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84600" y="5431472"/>
            <a:ext cx="535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Rudman </a:t>
            </a:r>
            <a:r>
              <a:rPr lang="en-US" dirty="0"/>
              <a:t>D, </a:t>
            </a:r>
            <a:r>
              <a:rPr lang="en-US" dirty="0" err="1"/>
              <a:t>Kutner</a:t>
            </a:r>
            <a:r>
              <a:rPr lang="en-US" dirty="0"/>
              <a:t> MH, Rogers CM, </a:t>
            </a:r>
            <a:r>
              <a:rPr lang="en-US" dirty="0" err="1"/>
              <a:t>Lubin</a:t>
            </a:r>
            <a:r>
              <a:rPr lang="en-US" dirty="0"/>
              <a:t> MF, Fleming G a., et al. (1981) Impaired growth hormone secretion in the adult population. Relation to age and adiposity. J </a:t>
            </a:r>
            <a:r>
              <a:rPr lang="en-US" dirty="0" err="1"/>
              <a:t>Clin</a:t>
            </a:r>
            <a:r>
              <a:rPr lang="en-US" dirty="0"/>
              <a:t> Invest 67: 1361–1369. doi:10.1172/JCI110164.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42" y="1417638"/>
            <a:ext cx="4196904" cy="320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77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Diurnal Rhythms of GH Release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1095"/>
          <a:stretch/>
        </p:blipFill>
        <p:spPr>
          <a:xfrm>
            <a:off x="1066800" y="1417638"/>
            <a:ext cx="7073900" cy="492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083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725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Growth Hormone Causes IGF-1 Release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54" y="1587500"/>
            <a:ext cx="7158945" cy="508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94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Steroid Hormone Synthesis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455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455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Growth Hormone Receptor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417638"/>
            <a:ext cx="6698923" cy="509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785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IGF-1 Summary</a:t>
            </a:r>
            <a:endParaRPr lang="en-US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127650"/>
              </p:ext>
            </p:extLst>
          </p:nvPr>
        </p:nvGraphicFramePr>
        <p:xfrm>
          <a:off x="457200" y="1582616"/>
          <a:ext cx="8553117" cy="37084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Liver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GH Signaling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is its receptor?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IGF1R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 Tyrosine Kinase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IGF-1</a:t>
                      </a:r>
                      <a:r>
                        <a:rPr lang="en-US" baseline="0" dirty="0" smtClean="0"/>
                        <a:t> Release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Growth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Sympathetic</a:t>
                      </a:r>
                      <a:r>
                        <a:rPr lang="en-US" baseline="0" dirty="0" smtClean="0"/>
                        <a:t> signal stops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91832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Bone Growth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1163638"/>
            <a:ext cx="3606072" cy="554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014" y="2171700"/>
            <a:ext cx="4834085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734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Muscle Growth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587500"/>
            <a:ext cx="63500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09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of GH/IGF1 on Metabolism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200" y="1513312"/>
            <a:ext cx="5664200" cy="510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009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Negative Feedback of GH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946" y="2044700"/>
            <a:ext cx="6158154" cy="411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54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 – Hormone Interactions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36113" y="2953624"/>
            <a:ext cx="90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Cortisol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71013" y="4431457"/>
            <a:ext cx="1545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Glucocorticoid</a:t>
            </a:r>
          </a:p>
          <a:p>
            <a:r>
              <a:rPr lang="en-US" dirty="0" smtClean="0"/>
              <a:t>Receptor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757051" y="3474155"/>
            <a:ext cx="30831" cy="9573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28513" y="4292958"/>
            <a:ext cx="25314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Elevated Transcription of</a:t>
            </a:r>
          </a:p>
          <a:p>
            <a:r>
              <a:rPr lang="en-US" dirty="0" smtClean="0"/>
              <a:t>Beta-Adrenergic</a:t>
            </a:r>
          </a:p>
          <a:p>
            <a:r>
              <a:rPr lang="en-US" dirty="0" smtClean="0"/>
              <a:t>Receptors</a:t>
            </a:r>
            <a:endParaRPr lang="en-US" dirty="0"/>
          </a:p>
        </p:txBody>
      </p:sp>
      <p:cxnSp>
        <p:nvCxnSpPr>
          <p:cNvPr id="8" name="Straight Arrow Connector 7"/>
          <p:cNvCxnSpPr>
            <a:endCxn id="7" idx="1"/>
          </p:cNvCxnSpPr>
          <p:nvPr/>
        </p:nvCxnSpPr>
        <p:spPr>
          <a:xfrm>
            <a:off x="2872813" y="4754623"/>
            <a:ext cx="11557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145432" y="4431457"/>
            <a:ext cx="2140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Higher sensitivity</a:t>
            </a:r>
          </a:p>
          <a:p>
            <a:r>
              <a:rPr lang="en-US" dirty="0"/>
              <a:t>t</a:t>
            </a:r>
            <a:r>
              <a:rPr lang="en-US" dirty="0" smtClean="0"/>
              <a:t>owards epinephrine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022413" y="4754623"/>
            <a:ext cx="112301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28700" y="1994258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Chronic Stress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720789" y="2365654"/>
            <a:ext cx="0" cy="587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88369" y="2365654"/>
            <a:ext cx="1340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Acute Stress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488369" y="3474155"/>
            <a:ext cx="1319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Epinephrine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146989" y="2812039"/>
            <a:ext cx="0" cy="587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137965" y="3843487"/>
            <a:ext cx="0" cy="587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57051" y="5657671"/>
            <a:ext cx="7565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Hadcock</a:t>
            </a:r>
            <a:r>
              <a:rPr lang="en-US" dirty="0" smtClean="0"/>
              <a:t> </a:t>
            </a:r>
            <a:r>
              <a:rPr lang="en-US" dirty="0"/>
              <a:t>JR, </a:t>
            </a:r>
            <a:r>
              <a:rPr lang="en-US" dirty="0" err="1"/>
              <a:t>Malbon</a:t>
            </a:r>
            <a:r>
              <a:rPr lang="en-US" dirty="0"/>
              <a:t> CC (1988) Regulation of beta-adrenergic receptors by “permissive” hormones: glucocorticoids increase steady-state levels of receptor mRNA. </a:t>
            </a:r>
            <a:r>
              <a:rPr lang="en-US" dirty="0" err="1"/>
              <a:t>Proc</a:t>
            </a:r>
            <a:r>
              <a:rPr lang="en-US" dirty="0"/>
              <a:t> </a:t>
            </a:r>
            <a:r>
              <a:rPr lang="en-US" dirty="0" err="1"/>
              <a:t>Natl</a:t>
            </a:r>
            <a:r>
              <a:rPr lang="en-US" dirty="0"/>
              <a:t> </a:t>
            </a:r>
            <a:r>
              <a:rPr lang="en-US" dirty="0" err="1"/>
              <a:t>Acad</a:t>
            </a:r>
            <a:r>
              <a:rPr lang="en-US" dirty="0"/>
              <a:t> </a:t>
            </a:r>
            <a:r>
              <a:rPr lang="en-US" dirty="0" err="1"/>
              <a:t>Sci</a:t>
            </a:r>
            <a:r>
              <a:rPr lang="en-US" dirty="0"/>
              <a:t> U S A 85: 8415–8419. doi:10.1073/pnas.85.22.8415.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813" y="1396410"/>
            <a:ext cx="3942132" cy="283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62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Hormones Influencing GH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392" y="1417638"/>
            <a:ext cx="5526208" cy="499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964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T3, Cortisol and GH Synthesis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0" y="1181100"/>
            <a:ext cx="4470400" cy="4483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81400" y="6211669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r>
              <a:rPr lang="en-US" dirty="0" err="1"/>
              <a:t>Yaffes</a:t>
            </a:r>
            <a:r>
              <a:rPr lang="en-US" dirty="0"/>
              <a:t> BM, Samuels HH (1984) Hormonal Regulation of the Growth Hormone Gene. J </a:t>
            </a:r>
            <a:r>
              <a:rPr lang="en-US" dirty="0" err="1"/>
              <a:t>Biol</a:t>
            </a:r>
            <a:r>
              <a:rPr lang="en-US" dirty="0"/>
              <a:t> </a:t>
            </a:r>
            <a:r>
              <a:rPr lang="en-US" dirty="0" err="1"/>
              <a:t>Chem</a:t>
            </a:r>
            <a:r>
              <a:rPr lang="en-US" dirty="0"/>
              <a:t> 259: 6284–6291.</a:t>
            </a:r>
          </a:p>
        </p:txBody>
      </p:sp>
    </p:spTree>
    <p:extLst>
      <p:ext uri="{BB962C8B-B14F-4D97-AF65-F5344CB8AC3E}">
        <p14:creationId xmlns:p14="http://schemas.microsoft.com/office/powerpoint/2010/main" val="632988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Acromegaly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826500" cy="4525963"/>
          </a:xfrm>
        </p:spPr>
        <p:txBody>
          <a:bodyPr/>
          <a:lstStyle/>
          <a:p>
            <a:r>
              <a:rPr lang="en-US" dirty="0" smtClean="0"/>
              <a:t>Pituitary tumor of the </a:t>
            </a:r>
            <a:r>
              <a:rPr lang="en-US" dirty="0" err="1" smtClean="0"/>
              <a:t>somatotropes</a:t>
            </a:r>
            <a:endParaRPr lang="en-US" dirty="0" smtClean="0"/>
          </a:p>
          <a:p>
            <a:r>
              <a:rPr lang="en-US" dirty="0" smtClean="0"/>
              <a:t>Overproduction of GH</a:t>
            </a:r>
          </a:p>
          <a:p>
            <a:r>
              <a:rPr lang="en-US" dirty="0" smtClean="0"/>
              <a:t>Clinical presentation</a:t>
            </a:r>
          </a:p>
          <a:p>
            <a:pPr lvl="1"/>
            <a:r>
              <a:rPr lang="en-US" dirty="0" smtClean="0"/>
              <a:t>Bone growth</a:t>
            </a:r>
          </a:p>
          <a:p>
            <a:pPr lvl="1"/>
            <a:r>
              <a:rPr lang="en-US" dirty="0" smtClean="0"/>
              <a:t>Protruding brow and jaw, spacing of teeth</a:t>
            </a:r>
          </a:p>
          <a:p>
            <a:pPr lvl="1"/>
            <a:r>
              <a:rPr lang="en-US" dirty="0" smtClean="0"/>
              <a:t>Low body fat increased muscle</a:t>
            </a:r>
          </a:p>
          <a:p>
            <a:pPr lvl="1"/>
            <a:r>
              <a:rPr lang="en-US" dirty="0" smtClean="0"/>
              <a:t>Insulin resistant/diabetic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00" y="5188770"/>
            <a:ext cx="3797300" cy="166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01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Steroid Hormone Synthesis Mechanisms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59" y="1417638"/>
            <a:ext cx="4318299" cy="4919662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885617"/>
              </p:ext>
            </p:extLst>
          </p:nvPr>
        </p:nvGraphicFramePr>
        <p:xfrm>
          <a:off x="4649703" y="2896947"/>
          <a:ext cx="4278397" cy="2256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137"/>
                <a:gridCol w="1411630"/>
                <a:gridCol w="1411630"/>
              </a:tblGrid>
              <a:tr h="752138">
                <a:tc>
                  <a:txBody>
                    <a:bodyPr/>
                    <a:lstStyle/>
                    <a:p>
                      <a:r>
                        <a:rPr lang="en-US" dirty="0" smtClean="0"/>
                        <a:t>Signal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Hormone</a:t>
                      </a:r>
                      <a:endParaRPr lang="en-US" dirty="0"/>
                    </a:p>
                  </a:txBody>
                  <a:tcPr/>
                </a:tc>
              </a:tr>
              <a:tr h="752138">
                <a:tc>
                  <a:txBody>
                    <a:bodyPr/>
                    <a:lstStyle/>
                    <a:p>
                      <a:r>
                        <a:rPr lang="en-US" dirty="0" smtClean="0"/>
                        <a:t>ACTH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MC2R </a:t>
                      </a:r>
                    </a:p>
                    <a:p>
                      <a:r>
                        <a:rPr lang="en-US" dirty="0" smtClean="0"/>
                        <a:t>(GPCR - </a:t>
                      </a:r>
                      <a:r>
                        <a:rPr lang="en-US" dirty="0" err="1" smtClean="0"/>
                        <a:t>Gs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Cortisol</a:t>
                      </a:r>
                      <a:endParaRPr lang="en-US" dirty="0"/>
                    </a:p>
                  </a:txBody>
                  <a:tcPr/>
                </a:tc>
              </a:tr>
              <a:tr h="752138">
                <a:tc>
                  <a:txBody>
                    <a:bodyPr/>
                    <a:lstStyle/>
                    <a:p>
                      <a:r>
                        <a:rPr lang="en-US" dirty="0" smtClean="0"/>
                        <a:t>Angiotensin II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AGTR1</a:t>
                      </a:r>
                    </a:p>
                    <a:p>
                      <a:r>
                        <a:rPr lang="en-US" dirty="0" smtClean="0"/>
                        <a:t>(GPCR – </a:t>
                      </a:r>
                      <a:r>
                        <a:rPr lang="en-US" dirty="0" err="1" smtClean="0"/>
                        <a:t>Gq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Aldosterone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75835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Dwarfism/Growth Hormone Deficiency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Congenital or immune destruction of </a:t>
            </a:r>
            <a:r>
              <a:rPr lang="en-US" dirty="0" err="1" smtClean="0"/>
              <a:t>somatotropes</a:t>
            </a:r>
            <a:endParaRPr lang="en-US" dirty="0" smtClean="0"/>
          </a:p>
          <a:p>
            <a:r>
              <a:rPr lang="en-US" dirty="0" smtClean="0"/>
              <a:t>Can be GH deficiency or GH resistance</a:t>
            </a:r>
          </a:p>
          <a:p>
            <a:r>
              <a:rPr lang="en-US" dirty="0" smtClean="0"/>
              <a:t>Secondary to hypothyroidism</a:t>
            </a:r>
          </a:p>
          <a:p>
            <a:r>
              <a:rPr lang="en-US" dirty="0" smtClean="0"/>
              <a:t>Clinical features</a:t>
            </a:r>
          </a:p>
          <a:p>
            <a:pPr lvl="1"/>
            <a:r>
              <a:rPr lang="en-US" dirty="0" smtClean="0"/>
              <a:t>Reduced height</a:t>
            </a:r>
          </a:p>
          <a:p>
            <a:pPr lvl="1"/>
            <a:r>
              <a:rPr lang="en-US" dirty="0" smtClean="0"/>
              <a:t>Reduced muscle mass</a:t>
            </a:r>
          </a:p>
          <a:p>
            <a:pPr lvl="1"/>
            <a:r>
              <a:rPr lang="en-US" dirty="0" smtClean="0"/>
              <a:t>Elevations in fat mass</a:t>
            </a:r>
          </a:p>
          <a:p>
            <a:pPr lvl="1"/>
            <a:r>
              <a:rPr lang="en-US" dirty="0" smtClean="0"/>
              <a:t>Resistance to diabetes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306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List </a:t>
            </a:r>
            <a:r>
              <a:rPr lang="en-US" dirty="0"/>
              <a:t>the hormones important for growth at key times in a person's life.</a:t>
            </a:r>
          </a:p>
          <a:p>
            <a:r>
              <a:rPr lang="en-US" dirty="0" smtClean="0"/>
              <a:t>Describe </a:t>
            </a:r>
            <a:r>
              <a:rPr lang="en-US" dirty="0"/>
              <a:t>the functions of human growth hormone on growth (bones and soft tissues), and on metabolism, and the regulation of its secretion.  Explain what '</a:t>
            </a:r>
            <a:r>
              <a:rPr lang="en-US" dirty="0" err="1"/>
              <a:t>rhGH</a:t>
            </a:r>
            <a:r>
              <a:rPr lang="en-US" dirty="0"/>
              <a:t>' means.</a:t>
            </a:r>
          </a:p>
          <a:p>
            <a:r>
              <a:rPr lang="en-US" dirty="0" smtClean="0"/>
              <a:t>State </a:t>
            </a:r>
            <a:r>
              <a:rPr lang="en-US" dirty="0"/>
              <a:t>the "dual effector hypothesis" for GH actions, and the relative roles of GH and IGF-1 in growth control. </a:t>
            </a:r>
          </a:p>
          <a:p>
            <a:r>
              <a:rPr lang="en-US" dirty="0" smtClean="0"/>
              <a:t>Describe </a:t>
            </a:r>
            <a:r>
              <a:rPr lang="en-US" dirty="0"/>
              <a:t>the interactions among all the key growth-regulating hormones at key times of a person's life: in utero, </a:t>
            </a:r>
            <a:r>
              <a:rPr lang="en-US" dirty="0" err="1"/>
              <a:t>neonatally</a:t>
            </a:r>
            <a:r>
              <a:rPr lang="en-US" dirty="0"/>
              <a:t>, childhood, puberty, adulthood, and senescence.</a:t>
            </a:r>
          </a:p>
          <a:p>
            <a:r>
              <a:rPr lang="en-US" dirty="0" smtClean="0"/>
              <a:t>Describe </a:t>
            </a:r>
            <a:r>
              <a:rPr lang="en-US" dirty="0"/>
              <a:t>the daily regulation of GH levels and the physiological relevance of these cycles.</a:t>
            </a:r>
          </a:p>
        </p:txBody>
      </p:sp>
    </p:spTree>
    <p:extLst>
      <p:ext uri="{BB962C8B-B14F-4D97-AF65-F5344CB8AC3E}">
        <p14:creationId xmlns:p14="http://schemas.microsoft.com/office/powerpoint/2010/main" val="2524285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85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Both Aldosterone and Cortisol Function Through Nuclear Hormone Signaling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824" r="66834" b="17780"/>
          <a:stretch/>
        </p:blipFill>
        <p:spPr>
          <a:xfrm>
            <a:off x="3365500" y="1844842"/>
            <a:ext cx="2646947" cy="355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34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Aldosterone Regulates Mineral Balance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874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1067</TotalTime>
  <Words>1996</Words>
  <Application>Microsoft Macintosh PowerPoint</Application>
  <PresentationFormat>On-screen Show (4:3)</PresentationFormat>
  <Paragraphs>361</Paragraphs>
  <Slides>71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2" baseType="lpstr">
      <vt:lpstr>Office Theme</vt:lpstr>
      <vt:lpstr>Adrenal Gland and Stress Hormones</vt:lpstr>
      <vt:lpstr>Learning Objectives</vt:lpstr>
      <vt:lpstr>Adrenal Gland Anatomy</vt:lpstr>
      <vt:lpstr>Steroid Hormone Biosynthesis</vt:lpstr>
      <vt:lpstr>Steroid Hormones Released From Adrenal Medulla</vt:lpstr>
      <vt:lpstr>Steroid Hormone Synthesis</vt:lpstr>
      <vt:lpstr>Steroid Hormone Synthesis Mechanisms</vt:lpstr>
      <vt:lpstr>Both Aldosterone and Cortisol Function Through Nuclear Hormone Signaling</vt:lpstr>
      <vt:lpstr>Aldosterone Regulates Mineral Balance</vt:lpstr>
      <vt:lpstr>Aldosterone Summary</vt:lpstr>
      <vt:lpstr>Key Aldosterone Effectors</vt:lpstr>
      <vt:lpstr>Renin as a Volume/Pressure Sensor</vt:lpstr>
      <vt:lpstr>The Renin/Angiotensin System</vt:lpstr>
      <vt:lpstr>Stress Responsive Hormones</vt:lpstr>
      <vt:lpstr>Two Types of Stress Response</vt:lpstr>
      <vt:lpstr>CRH Release</vt:lpstr>
      <vt:lpstr>HPA Axis</vt:lpstr>
      <vt:lpstr>Corticotropin Releasing Hormone</vt:lpstr>
      <vt:lpstr>ACTH</vt:lpstr>
      <vt:lpstr>Cortisol Summary</vt:lpstr>
      <vt:lpstr>ACTH and other Hormones are Generated from POMC Transcripts</vt:lpstr>
      <vt:lpstr>Daily Rhythms of Cortisol Release</vt:lpstr>
      <vt:lpstr>Major Chronic Responses to Stress</vt:lpstr>
      <vt:lpstr>Brain Requires Glucose Supply</vt:lpstr>
      <vt:lpstr>Regulation of Gluconeogenesis</vt:lpstr>
      <vt:lpstr>Cortisol Maintains Blood Glucose Levels</vt:lpstr>
      <vt:lpstr>Three Mechanisms to Maintain Blood Glucose Levels</vt:lpstr>
      <vt:lpstr>Effects of Cortisol on Immune Function</vt:lpstr>
      <vt:lpstr>11b-HSD 2 and Local Concentrations of Glucocorticoids</vt:lpstr>
      <vt:lpstr>Adrenal Steroid Hormone Disfunction</vt:lpstr>
      <vt:lpstr>Common CAH Mutations</vt:lpstr>
      <vt:lpstr>Discuss</vt:lpstr>
      <vt:lpstr>Addison’s Disease</vt:lpstr>
      <vt:lpstr>Hyperpigmentation in Addison’s</vt:lpstr>
      <vt:lpstr>Tumors Affecting Adrenal Function</vt:lpstr>
      <vt:lpstr>Night Time Workers</vt:lpstr>
      <vt:lpstr>Adrenaline Mediates Short-Term Stress Responses</vt:lpstr>
      <vt:lpstr>Epinephrine Summary</vt:lpstr>
      <vt:lpstr>Epinephrine and Norepinephrine</vt:lpstr>
      <vt:lpstr>Epinephrine vs Norepinephrine</vt:lpstr>
      <vt:lpstr>Adrenaline vs Cortisol Release</vt:lpstr>
      <vt:lpstr>Cardiovascular Roles of Epinephrine</vt:lpstr>
      <vt:lpstr>Metabolic Roles of Epinephrine</vt:lpstr>
      <vt:lpstr>Epinephrine Binds B-AR/Gs in Skeletal Muscle/Liver and Fat Tissue</vt:lpstr>
      <vt:lpstr>Epinephrine Mediated Activation of Glycogenolysis</vt:lpstr>
      <vt:lpstr>Dual Effects of Epinephrine on Gluconeogenesis in the Liver</vt:lpstr>
      <vt:lpstr>Effects of Epinephrine on Lipid Breakdown</vt:lpstr>
      <vt:lpstr>Pheochromocytoma</vt:lpstr>
      <vt:lpstr>Learning Objectives</vt:lpstr>
      <vt:lpstr>Endocrine Control of Growth</vt:lpstr>
      <vt:lpstr>Learning Objectives</vt:lpstr>
      <vt:lpstr>Human Organ Growth</vt:lpstr>
      <vt:lpstr>Hormones During Growth</vt:lpstr>
      <vt:lpstr>Growth Hormone Summary</vt:lpstr>
      <vt:lpstr>Growth Hormone Release</vt:lpstr>
      <vt:lpstr>Regulation of GH Release</vt:lpstr>
      <vt:lpstr>GH and Aging</vt:lpstr>
      <vt:lpstr>Diurnal Rhythms of GH Release</vt:lpstr>
      <vt:lpstr>Growth Hormone Causes IGF-1 Release</vt:lpstr>
      <vt:lpstr>Growth Hormone Receptor</vt:lpstr>
      <vt:lpstr>IGF-1 Summary</vt:lpstr>
      <vt:lpstr>Regulation of Bone Growth</vt:lpstr>
      <vt:lpstr>Regulation of Muscle Growth</vt:lpstr>
      <vt:lpstr>Effects of GH/IGF1 on Metabolism</vt:lpstr>
      <vt:lpstr>Negative Feedback of GH</vt:lpstr>
      <vt:lpstr>Concept – Hormone Interactions</vt:lpstr>
      <vt:lpstr>Other Hormones Influencing GH</vt:lpstr>
      <vt:lpstr>T3, Cortisol and GH Synthesis</vt:lpstr>
      <vt:lpstr>Acromegaly</vt:lpstr>
      <vt:lpstr>Dwarfism/Growth Hormone Deficiency</vt:lpstr>
      <vt:lpstr>Learning Objectives</vt:lpstr>
    </vt:vector>
  </TitlesOfParts>
  <Company>UT-HSC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Bridges</dc:creator>
  <cp:lastModifiedBy>Dave Bridges</cp:lastModifiedBy>
  <cp:revision>63</cp:revision>
  <dcterms:created xsi:type="dcterms:W3CDTF">2015-03-17T15:56:54Z</dcterms:created>
  <dcterms:modified xsi:type="dcterms:W3CDTF">2015-03-25T20:21:41Z</dcterms:modified>
</cp:coreProperties>
</file>